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76" r:id="rId4"/>
    <p:sldId id="284" r:id="rId5"/>
    <p:sldId id="260" r:id="rId6"/>
    <p:sldId id="268" r:id="rId7"/>
    <p:sldId id="278" r:id="rId8"/>
    <p:sldId id="271" r:id="rId9"/>
    <p:sldId id="280" r:id="rId10"/>
    <p:sldId id="285" r:id="rId11"/>
    <p:sldId id="281" r:id="rId12"/>
    <p:sldId id="287" r:id="rId13"/>
    <p:sldId id="283" r:id="rId14"/>
    <p:sldId id="286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86429" autoAdjust="0"/>
  </p:normalViewPr>
  <p:slideViewPr>
    <p:cSldViewPr>
      <p:cViewPr>
        <p:scale>
          <a:sx n="69" d="100"/>
          <a:sy n="69" d="100"/>
        </p:scale>
        <p:origin x="-7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B446C-58D4-4047-811D-CD364AB754FA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88C5B-89FA-483B-8313-E1A852B284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6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88C5B-89FA-483B-8313-E1A852B284E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F72310-0948-47E7-8DCD-D44AAD2A47A1}" type="datetimeFigureOut">
              <a:rPr lang="en-GB" smtClean="0"/>
              <a:pPr/>
              <a:t>01/10/2016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241FE-8624-432F-AC20-A76151BDC8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7520880" cy="1656184"/>
          </a:xfrm>
        </p:spPr>
        <p:txBody>
          <a:bodyPr>
            <a:noAutofit/>
          </a:bodyPr>
          <a:lstStyle/>
          <a:p>
            <a:pPr algn="r"/>
            <a:endParaRPr lang="sk-SK" sz="15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sk-SK" sz="15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GB" sz="1300" b="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Veronika</a:t>
            </a:r>
            <a:r>
              <a:rPr lang="en-GB" sz="1300" b="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b="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Džatková</a:t>
            </a:r>
            <a:r>
              <a:rPr lang="en-GB" sz="1300" b="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sk-SK" sz="1300" b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300" b="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D.</a:t>
            </a:r>
          </a:p>
          <a:p>
            <a:pPr algn="r"/>
            <a:r>
              <a:rPr lang="en-GB" sz="1300" b="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Pavol</a:t>
            </a:r>
            <a:r>
              <a:rPr lang="en-GB" sz="1300" b="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b="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Jozef</a:t>
            </a:r>
            <a:r>
              <a:rPr lang="en-GB" sz="1300" b="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b="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Šafárik</a:t>
            </a:r>
            <a:r>
              <a:rPr lang="en-GB" sz="1300" b="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University in </a:t>
            </a:r>
            <a:r>
              <a:rPr lang="en-GB" sz="1300" b="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Košice</a:t>
            </a:r>
            <a:endParaRPr lang="en-GB" sz="1300" b="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GB" sz="1300" b="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Faculty of Public Administration </a:t>
            </a:r>
          </a:p>
          <a:p>
            <a:pPr algn="r"/>
            <a:r>
              <a:rPr lang="en-GB" sz="1300" b="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October  5, 2016</a:t>
            </a:r>
          </a:p>
          <a:p>
            <a:pPr algn="just"/>
            <a:endParaRPr lang="en-GB" sz="1500" u="none" noProof="0" dirty="0">
              <a:solidFill>
                <a:srgbClr val="6633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sk-SK" sz="4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4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4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44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E-participation in the Decision</a:t>
            </a:r>
            <a:r>
              <a:rPr lang="sk-SK" sz="44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4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Making Process</a:t>
            </a:r>
            <a:endParaRPr lang="en-GB" sz="4400" b="1" u="none" noProof="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8640"/>
            <a:ext cx="3923928" cy="216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Perspectives and limits of e-participation</a:t>
            </a:r>
            <a:endParaRPr lang="en-GB" sz="3000" b="1" u="none" noProof="0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>
              <a:buNone/>
            </a:pPr>
            <a:r>
              <a:rPr lang="sk-SK" sz="2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e-p</a:t>
            </a:r>
            <a:r>
              <a:rPr lang="en-GB" sz="2800" b="1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articipation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800" b="1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ramework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 fontAlgn="base">
              <a:buNone/>
            </a:pPr>
            <a:r>
              <a:rPr lang="sk-SK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-information: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nabling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participation by providing citizens with public information and access to information without or upon demand</a:t>
            </a:r>
          </a:p>
          <a:p>
            <a:pPr lvl="0" algn="just" fontAlgn="base">
              <a:buNone/>
            </a:pPr>
            <a:r>
              <a:rPr lang="sk-SK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-consultation: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ngaging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citizens in contributions to and deliberation on public policies and services</a:t>
            </a:r>
          </a:p>
          <a:p>
            <a:pPr lvl="0" algn="just" fontAlgn="base">
              <a:buNone/>
            </a:pPr>
            <a:r>
              <a:rPr lang="sk-SK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-decision-making: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mpowering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citizens through co-design of policy option and co-production of service components and delivery modalities.</a:t>
            </a:r>
          </a:p>
          <a:p>
            <a:pPr algn="just"/>
            <a:endParaRPr lang="en-GB" sz="2800" u="none" noProof="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u="none" noProof="0" dirty="0" smtClean="0">
                <a:solidFill>
                  <a:srgbClr val="663300"/>
                </a:solidFill>
              </a:rPr>
              <a:t/>
            </a:r>
            <a:br>
              <a:rPr lang="en-GB" u="none" noProof="0" dirty="0" smtClean="0">
                <a:solidFill>
                  <a:srgbClr val="663300"/>
                </a:solidFill>
              </a:rPr>
            </a:br>
            <a:r>
              <a:rPr lang="en-GB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Perspectives and limits of e-participation</a:t>
            </a:r>
            <a:endParaRPr lang="en-GB" b="1" u="none" noProof="0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 numCol="1">
            <a:noAutofit/>
          </a:bodyPr>
          <a:lstStyle/>
          <a:p>
            <a:pPr algn="just">
              <a:buNone/>
            </a:pPr>
            <a:r>
              <a:rPr lang="en-GB" sz="26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How can citizen’s participate?</a:t>
            </a: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Today digital technologies make it possible to have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massive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citizen participation in policy making and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political</a:t>
            </a:r>
            <a:endParaRPr lang="sk-SK" sz="26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processes.</a:t>
            </a:r>
            <a:endParaRPr lang="sk-SK" sz="26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Selected e-participation tools by </a:t>
            </a:r>
            <a:r>
              <a:rPr lang="en-GB" sz="26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Thorleifsdottir</a:t>
            </a: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and</a:t>
            </a:r>
            <a:endParaRPr lang="sk-SK" sz="26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6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Wimmer</a:t>
            </a: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6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e-consultation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online office hours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6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e-petition 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anel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discussion</a:t>
            </a:r>
            <a:endParaRPr lang="en-GB" sz="26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6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iscussion</a:t>
            </a: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forums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e-consultation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GB" sz="2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e-voting 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logs</a:t>
            </a:r>
            <a:endParaRPr lang="en-GB" sz="26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buNone/>
            </a:pPr>
            <a:endParaRPr lang="en-GB" sz="25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sz="15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sz="15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sz="15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sz="1500" u="none" noProof="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u="none" noProof="0" dirty="0" smtClean="0">
                <a:solidFill>
                  <a:srgbClr val="663300"/>
                </a:solidFill>
              </a:rPr>
              <a:t/>
            </a:r>
            <a:br>
              <a:rPr lang="en-GB" u="none" noProof="0" dirty="0" smtClean="0">
                <a:solidFill>
                  <a:srgbClr val="663300"/>
                </a:solidFill>
              </a:rPr>
            </a:br>
            <a:r>
              <a:rPr lang="en-GB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Perspectives and limits of e-participation</a:t>
            </a:r>
            <a:endParaRPr lang="en-GB" b="1" u="none" noProof="0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sk-SK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improve the citizen's access to information and public services</a:t>
            </a:r>
          </a:p>
          <a:p>
            <a:pPr algn="just"/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promote participation in public decision-making which impacts the well-being of society</a:t>
            </a:r>
          </a:p>
          <a:p>
            <a:pPr algn="just"/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intend to produce better decisions and thus more efficiency benefits to the rest of society </a:t>
            </a:r>
            <a:endParaRPr lang="en-GB" sz="2800" u="none" noProof="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Limits of e participation</a:t>
            </a:r>
            <a:endParaRPr lang="sk-SK" sz="30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endParaRPr lang="en-GB" sz="65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77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participatory gap - caused </a:t>
            </a:r>
            <a:r>
              <a:rPr lang="sk-SK" sz="77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GB" sz="77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centralized power and long lasting non existence any kind of political participation and political activism which was typical in post-communist countries until the end of communist rule in 1989 </a:t>
            </a:r>
          </a:p>
          <a:p>
            <a:pPr algn="just"/>
            <a:r>
              <a:rPr lang="en-GB" sz="77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time gap which exists in the adoption of new digital technologies in public sector</a:t>
            </a:r>
          </a:p>
          <a:p>
            <a:pPr algn="just"/>
            <a:r>
              <a:rPr lang="en-GB" sz="77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old structures and practices </a:t>
            </a:r>
            <a:r>
              <a:rPr lang="sk-SK" sz="77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sk-SK" sz="77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77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still prevail in the majority of institutions, services and policy-making processes</a:t>
            </a:r>
          </a:p>
          <a:p>
            <a:pPr algn="just"/>
            <a:r>
              <a:rPr lang="en-GB" sz="77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current state of distrust, suspicion and fears of citizens</a:t>
            </a:r>
          </a:p>
          <a:p>
            <a:pPr algn="just"/>
            <a:r>
              <a:rPr lang="en-GB" sz="77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problem to get involved to the public affairs in the language and manner that citizen understand without having to spend a lot of time</a:t>
            </a:r>
          </a:p>
          <a:p>
            <a:pPr algn="just"/>
            <a:endParaRPr lang="en-GB" sz="51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u="none" noProof="0" dirty="0" smtClean="0">
              <a:solidFill>
                <a:srgbClr val="663300"/>
              </a:solidFill>
            </a:endParaRPr>
          </a:p>
          <a:p>
            <a:pPr algn="just">
              <a:buNone/>
            </a:pPr>
            <a:endParaRPr lang="en-GB" u="none" noProof="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sk-SK" sz="3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Perspectives </a:t>
            </a:r>
            <a:r>
              <a:rPr lang="sk-SK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participation</a:t>
            </a:r>
            <a:endParaRPr lang="en-GB" b="1" u="none" noProof="0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Besides all </a:t>
            </a:r>
            <a:r>
              <a:rPr lang="en-GB" sz="24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mentio</a:t>
            </a:r>
            <a:r>
              <a:rPr lang="sk-SK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4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limits of e</a:t>
            </a:r>
            <a:r>
              <a:rPr lang="sk-SK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participation </a:t>
            </a:r>
            <a:r>
              <a:rPr lang="sk-SK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decision making</a:t>
            </a:r>
            <a:endParaRPr lang="sk-SK" sz="24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sk-SK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we tend to </a:t>
            </a:r>
            <a:r>
              <a:rPr lang="sk-SK" sz="24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statement that e</a:t>
            </a:r>
            <a:r>
              <a:rPr lang="sk-SK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participation is a helpful</a:t>
            </a:r>
            <a:endParaRPr lang="sk-SK" sz="24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tool for countries</a:t>
            </a:r>
            <a:r>
              <a:rPr lang="sk-SK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k-SK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overcome obstacles </a:t>
            </a:r>
            <a:r>
              <a:rPr lang="sk-SK" sz="2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sk-SK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k-SK" sz="2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participatory</a:t>
            </a:r>
            <a:endParaRPr lang="sk-SK" sz="24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gap</a:t>
            </a:r>
            <a:r>
              <a:rPr lang="sk-SK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sk-SK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sk-SK" sz="2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enable</a:t>
            </a:r>
            <a:r>
              <a:rPr lang="sk-SK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wider audience to contribute to democratic debate</a:t>
            </a:r>
          </a:p>
          <a:p>
            <a:pPr algn="just"/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support participation through a range of technologies to </a:t>
            </a:r>
            <a:r>
              <a:rPr lang="sk-SK" sz="24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fulfil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diverse technical and communicative skills of citizens</a:t>
            </a:r>
          </a:p>
          <a:p>
            <a:pPr algn="just"/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provide relevant information in a format that is both more accessible and more understandable to the target audience- </a:t>
            </a:r>
            <a:r>
              <a:rPr lang="en-GB" sz="24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strenghtening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relatonship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state-citizen</a:t>
            </a:r>
          </a:p>
          <a:p>
            <a:pPr algn="just"/>
            <a:r>
              <a:rPr lang="sk-SK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4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rovide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feedback </a:t>
            </a:r>
            <a:r>
              <a:rPr lang="sk-SK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citizens are heard</a:t>
            </a:r>
          </a:p>
          <a:p>
            <a:pPr algn="just"/>
            <a:r>
              <a:rPr lang="en-GB" sz="24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enable, engage and empower civil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bdĺžnik 3"/>
          <p:cNvSpPr/>
          <p:nvPr/>
        </p:nvSpPr>
        <p:spPr>
          <a:xfrm>
            <a:off x="1252501" y="3244334"/>
            <a:ext cx="66389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Thank you for your attention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sk-SK" sz="30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30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30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contribution</a:t>
            </a:r>
            <a:endParaRPr lang="en-GB" sz="3000" b="1" u="none" noProof="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 algn="just">
              <a:buNone/>
            </a:pP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GB" sz="28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phenomen</a:t>
            </a:r>
            <a:r>
              <a:rPr lang="sk-SK" sz="28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of civil society</a:t>
            </a:r>
          </a:p>
          <a:p>
            <a:pPr marL="571500" lvl="0" indent="-571500" algn="just">
              <a:buAutoNum type="romanUcPeriod"/>
            </a:pPr>
            <a:endParaRPr lang="en-GB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increasing role of civic participation in the decision-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algn="just">
              <a:buNone/>
            </a:pPr>
            <a:r>
              <a:rPr lang="sk-SK" sz="28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making process</a:t>
            </a:r>
          </a:p>
          <a:p>
            <a:pPr lvl="0" algn="just">
              <a:buNone/>
            </a:pPr>
            <a:endParaRPr lang="en-GB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perspectives and limits of e-participation</a:t>
            </a:r>
          </a:p>
          <a:p>
            <a:pPr algn="just">
              <a:buNone/>
            </a:pPr>
            <a:endParaRPr lang="en-GB" u="none" noProof="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pPr algn="just"/>
            <a:endParaRPr lang="en-GB" sz="4000" u="none" noProof="0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832648"/>
          </a:xfrm>
        </p:spPr>
        <p:txBody>
          <a:bodyPr numCol="1">
            <a:normAutofit/>
          </a:bodyPr>
          <a:lstStyle/>
          <a:p>
            <a:pPr algn="just">
              <a:buNone/>
            </a:pPr>
            <a:endParaRPr lang="sk-SK" sz="2800" b="1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k-SK" sz="28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-  pay particular attention to the one of the forms</a:t>
            </a: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 participation i.e. to perspectives and limits of 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e-</a:t>
            </a:r>
          </a:p>
          <a:p>
            <a:pPr algn="just">
              <a:buNone/>
            </a:pP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participation in public policy</a:t>
            </a:r>
            <a:endParaRPr lang="en-GB" sz="2800" u="none" noProof="0" dirty="0" smtClean="0">
              <a:solidFill>
                <a:srgbClr val="663300"/>
              </a:solidFill>
            </a:endParaRPr>
          </a:p>
          <a:p>
            <a:pPr algn="just">
              <a:buNone/>
            </a:pPr>
            <a:endParaRPr lang="en-GB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Hypothesis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- the assumption that the e-participation is</a:t>
            </a: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one of the key factor</a:t>
            </a:r>
            <a:r>
              <a:rPr lang="sk-SK" sz="28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reinforcement the current</a:t>
            </a:r>
          </a:p>
          <a:p>
            <a:pPr algn="just">
              <a:buNone/>
            </a:pP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modernisation public administration processes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 the</a:t>
            </a: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decision-making in the post communist countries which</a:t>
            </a: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are mostly characterized by 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participatory gap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endParaRPr lang="en-GB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800" u="none" noProof="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k-SK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Questions to discussion</a:t>
            </a:r>
            <a:endParaRPr lang="en-GB" u="none" noProof="0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just">
              <a:buNone/>
            </a:pPr>
            <a:endParaRPr lang="sk-SK" sz="2800" b="1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How can we meaningfully practise e-participation?</a:t>
            </a:r>
          </a:p>
          <a:p>
            <a:pPr algn="just">
              <a:buNone/>
            </a:pPr>
            <a:endParaRPr lang="en-GB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How can e-participation best serve the relationship</a:t>
            </a: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between the state and its citizens? </a:t>
            </a:r>
          </a:p>
          <a:p>
            <a:pPr algn="just"/>
            <a:endParaRPr lang="en-GB" u="none" noProof="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E-participation in the Decision Making Process</a:t>
            </a:r>
            <a:endParaRPr lang="en-GB" sz="3000" b="1" u="none" noProof="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sk-SK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Besides other aspects, one of the fundamental      </a:t>
            </a: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sz="28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conditions of modern democratic political system is </a:t>
            </a: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determined by the active and powerful 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civil society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k-SK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k-SK" sz="28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sk-SK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Representatives of the civil society and their         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sk-SK" sz="28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increasing opportunities </a:t>
            </a:r>
            <a:r>
              <a:rPr lang="sk-SK" sz="28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make </a:t>
            </a:r>
            <a:r>
              <a:rPr lang="sk-SK" sz="28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the    </a:t>
            </a:r>
          </a:p>
          <a:p>
            <a:pPr algn="just">
              <a:buNone/>
            </a:pP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actors of public policy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sk-SK" sz="28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provide the background 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sk-SK" sz="28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for the growth of 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political participation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with the aim  </a:t>
            </a:r>
          </a:p>
          <a:p>
            <a:pPr algn="just">
              <a:buNone/>
            </a:pP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to make 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decision-making processes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k-SK" sz="2800" b="1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icient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800" u="none" noProof="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Autofit/>
          </a:bodyPr>
          <a:lstStyle/>
          <a:p>
            <a:r>
              <a:rPr lang="sk-SK" sz="3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500" u="none" noProof="0" dirty="0" smtClean="0">
                <a:solidFill>
                  <a:srgbClr val="663300"/>
                </a:solidFill>
              </a:rPr>
              <a:t/>
            </a:r>
            <a:br>
              <a:rPr lang="en-GB" sz="3500" u="none" noProof="0" dirty="0" smtClean="0">
                <a:solidFill>
                  <a:srgbClr val="663300"/>
                </a:solidFill>
              </a:rPr>
            </a:br>
            <a:r>
              <a:rPr lang="en-GB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30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phenome</a:t>
            </a:r>
            <a:r>
              <a:rPr lang="sk-SK" sz="30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n-GB" sz="3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of civil society</a:t>
            </a:r>
            <a:endParaRPr lang="en-GB" sz="3000" b="1" u="none" noProof="0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sz="3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However, is the problematic of civil society still actual it has long lasting </a:t>
            </a:r>
            <a:r>
              <a:rPr lang="sk-SK" sz="30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existence</a:t>
            </a:r>
            <a:r>
              <a:rPr lang="en-GB" sz="3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GB" sz="30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John Locke, Thomas Hobbes </a:t>
            </a:r>
            <a:r>
              <a:rPr lang="en-GB" sz="3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emphasises the role of human being in civil society with the aim to empower and </a:t>
            </a:r>
            <a:r>
              <a:rPr lang="sk-SK" sz="3000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sk-SK" sz="3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 decisions making process to people</a:t>
            </a:r>
          </a:p>
          <a:p>
            <a:pPr algn="just"/>
            <a:r>
              <a:rPr lang="en-GB" sz="30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Karl Popper </a:t>
            </a:r>
            <a:r>
              <a:rPr lang="en-GB" sz="3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promotes open society which creates vital part for democratic society</a:t>
            </a:r>
          </a:p>
          <a:p>
            <a:pPr algn="just"/>
            <a:r>
              <a:rPr lang="en-GB" sz="30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Alexis de Tocqueville </a:t>
            </a:r>
            <a:r>
              <a:rPr lang="sk-SK" sz="30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puts</a:t>
            </a:r>
            <a:r>
              <a:rPr lang="sk-SK" sz="3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en-GB" sz="3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30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 importance of active civil society i.e. civic organisations, groups, clusters</a:t>
            </a:r>
          </a:p>
          <a:p>
            <a:pPr algn="just">
              <a:buNone/>
            </a:pPr>
            <a:endParaRPr lang="en-GB" u="none" noProof="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3000" b="1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phenomen</a:t>
            </a:r>
            <a:r>
              <a:rPr lang="sk-SK" sz="3000" b="1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GB" sz="30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of civil society</a:t>
            </a:r>
            <a:endParaRPr lang="en-GB" sz="3000" b="1" u="none" noProof="0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/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M. Evans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H.C. </a:t>
            </a:r>
            <a:r>
              <a:rPr lang="en-GB" sz="2800" b="1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Boyte</a:t>
            </a:r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define civil society as a public space which provide the great opportunity for participation on different debates and discussions about the democracy.</a:t>
            </a:r>
          </a:p>
          <a:p>
            <a:pPr algn="just"/>
            <a:r>
              <a:rPr lang="en-GB" sz="28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R. Putnam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effective and functioning civil society allows citizens to strengthen the democratic conditions at the various levels </a:t>
            </a:r>
            <a:r>
              <a:rPr lang="sk-SK" sz="28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make</a:t>
            </a:r>
            <a:r>
              <a:rPr lang="sk-SK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8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influence to the actors of decision-making process  in the public affairs. </a:t>
            </a:r>
          </a:p>
          <a:p>
            <a:pPr algn="just"/>
            <a:endParaRPr lang="en-GB" u="none" noProof="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lvl="0"/>
            <a:r>
              <a:rPr lang="en-GB" sz="3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 increasing role of civic participation in decision making</a:t>
            </a:r>
            <a:r>
              <a:rPr lang="sk-SK" sz="3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endParaRPr lang="en-GB" sz="3000" b="1" u="none" noProof="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62500" lnSpcReduction="20000"/>
          </a:bodyPr>
          <a:lstStyle/>
          <a:p>
            <a:pPr algn="just">
              <a:buFontTx/>
              <a:buChar char="-"/>
            </a:pPr>
            <a:r>
              <a:rPr lang="en-GB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Political science point of view  </a:t>
            </a:r>
            <a:r>
              <a:rPr lang="sk-SK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k-SK" sz="45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e-participation</a:t>
            </a:r>
            <a:r>
              <a:rPr lang="sk-SK" sz="4500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sz="4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related to direct democracy and crisis of representative democracy</a:t>
            </a:r>
            <a:r>
              <a:rPr lang="sk-SK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45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GB" sz="45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k-SK" sz="4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45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ublic</a:t>
            </a:r>
            <a:r>
              <a:rPr lang="en-GB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policy standpoint</a:t>
            </a:r>
            <a:r>
              <a:rPr lang="sk-SK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based on the effort to influence the public affairs.</a:t>
            </a:r>
          </a:p>
          <a:p>
            <a:pPr algn="just">
              <a:buNone/>
            </a:pPr>
            <a:endParaRPr lang="sk-SK" sz="45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 increasing role </a:t>
            </a:r>
            <a:r>
              <a:rPr lang="sk-SK" sz="45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5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civic</a:t>
            </a:r>
            <a:r>
              <a:rPr lang="sk-SK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5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participation</a:t>
            </a:r>
            <a:r>
              <a:rPr lang="sk-SK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is based on the</a:t>
            </a:r>
            <a:endParaRPr lang="sk-SK" sz="45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way how to</a:t>
            </a:r>
            <a:r>
              <a:rPr lang="sk-SK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5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implement</a:t>
            </a:r>
            <a:r>
              <a:rPr lang="sk-SK" sz="4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  participation process as a</a:t>
            </a:r>
            <a:endParaRPr lang="sk-SK" sz="45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4500" b="1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4500" b="1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ransformative</a:t>
            </a:r>
            <a:r>
              <a:rPr lang="sk-SK" sz="45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500" b="1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tool for social change </a:t>
            </a:r>
            <a:r>
              <a:rPr lang="en-GB" sz="29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(Nelson</a:t>
            </a:r>
            <a:r>
              <a:rPr lang="sk-SK" sz="29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sz="29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Wright)</a:t>
            </a:r>
            <a:r>
              <a:rPr lang="en-GB" sz="45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4500" u="none" noProof="0" dirty="0" smtClean="0">
              <a:solidFill>
                <a:srgbClr val="663300"/>
              </a:solidFill>
            </a:endParaRPr>
          </a:p>
          <a:p>
            <a:pPr algn="just">
              <a:buNone/>
            </a:pPr>
            <a:endParaRPr lang="en-GB" u="none" noProof="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96752"/>
          </a:xfrm>
        </p:spPr>
        <p:txBody>
          <a:bodyPr>
            <a:noAutofit/>
          </a:bodyPr>
          <a:lstStyle/>
          <a:p>
            <a: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5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 increasing role of civic participation in decision making process</a:t>
            </a:r>
            <a:endParaRPr lang="en-GB" sz="3000" b="1" u="none" noProof="0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Positive effects of </a:t>
            </a:r>
            <a:r>
              <a:rPr lang="sk-SK" sz="2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civic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participation</a:t>
            </a:r>
            <a:endParaRPr lang="en-GB" sz="26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increase transparency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responsibilty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freedom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ethics in public administration </a:t>
            </a: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6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-help to overcome the crisis of democracy</a:t>
            </a: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-ensure the control mechanisms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partial responsibility</a:t>
            </a: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legitimacy of the decision</a:t>
            </a:r>
            <a:endParaRPr lang="en-GB" sz="2600" u="none" noProof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-fill the vacuum in relation "state and citizen" in </a:t>
            </a:r>
            <a:r>
              <a:rPr lang="en-GB" sz="2600" u="none" noProof="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representativ</a:t>
            </a: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algn="just">
              <a:buNone/>
            </a:pPr>
            <a:r>
              <a:rPr lang="sk-SK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democracy </a:t>
            </a:r>
          </a:p>
          <a:p>
            <a:pPr algn="just">
              <a:buNone/>
            </a:pP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strength of trust in public institutions</a:t>
            </a:r>
          </a:p>
          <a:p>
            <a:pPr algn="just">
              <a:buNone/>
            </a:pPr>
            <a:r>
              <a:rPr lang="sk-SK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600" u="none" noProof="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empower general promotion of the democratic principles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751</TotalTime>
  <Words>823</Words>
  <Application>Microsoft Office PowerPoint</Application>
  <PresentationFormat>Pokaz na ekranie (4:3)</PresentationFormat>
  <Paragraphs>128</Paragraphs>
  <Slides>15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Občiansky</vt:lpstr>
      <vt:lpstr>    E-participation in the Decision  Making Process</vt:lpstr>
      <vt:lpstr>Content of the contribution</vt:lpstr>
      <vt:lpstr>Prezentacja programu PowerPoint</vt:lpstr>
      <vt:lpstr>      Questions to discussion</vt:lpstr>
      <vt:lpstr>E-participation in the Decision Making Process</vt:lpstr>
      <vt:lpstr>          The phenomenom of civil society</vt:lpstr>
      <vt:lpstr>The phenomenom of civil society</vt:lpstr>
      <vt:lpstr>The increasing role of civic participation in decision making process </vt:lpstr>
      <vt:lpstr> The increasing role of civic participation in decision making process</vt:lpstr>
      <vt:lpstr>Perspectives and limits of e-participation</vt:lpstr>
      <vt:lpstr>     Perspectives and limits of e-participation</vt:lpstr>
      <vt:lpstr>   Perspectives and limits of e-participation</vt:lpstr>
      <vt:lpstr>Limits of e participation</vt:lpstr>
      <vt:lpstr>   Perspectives of e-participation</vt:lpstr>
      <vt:lpstr>Prezentacja programu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E-participation in the Decision Making Process</dc:title>
  <dc:creator>owner</dc:creator>
  <cp:lastModifiedBy>Dell</cp:lastModifiedBy>
  <cp:revision>67</cp:revision>
  <dcterms:created xsi:type="dcterms:W3CDTF">2016-09-28T17:18:31Z</dcterms:created>
  <dcterms:modified xsi:type="dcterms:W3CDTF">2016-10-01T16:39:21Z</dcterms:modified>
</cp:coreProperties>
</file>