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81" d="100"/>
          <a:sy n="81" d="100"/>
        </p:scale>
        <p:origin x="-125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86C3-C707-426A-BF01-0C897F1CEE6C}" type="datetimeFigureOut">
              <a:rPr lang="pl-PL" smtClean="0"/>
              <a:pPr/>
              <a:t>2016-10-04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DFD3-129C-40E0-A479-CFDF20AD3F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Polskie </a:t>
            </a:r>
            <a:r>
              <a:rPr lang="pl-PL" dirty="0" err="1" smtClean="0"/>
              <a:t>governance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Udział organizacji społecznych w procesie decyzyjnym w administracji publicznej w Polsce</a:t>
            </a:r>
          </a:p>
          <a:p>
            <a:r>
              <a:rPr lang="pl-PL" dirty="0" smtClean="0"/>
              <a:t>Leszek </a:t>
            </a:r>
            <a:r>
              <a:rPr lang="pl-PL" dirty="0" err="1" smtClean="0"/>
              <a:t>Graniszewski</a:t>
            </a:r>
            <a:endParaRPr lang="pl-PL" dirty="0" smtClean="0"/>
          </a:p>
          <a:p>
            <a:r>
              <a:rPr lang="pl-PL" dirty="0" smtClean="0"/>
              <a:t>Instytut Pracy Socjalnej UP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Współrządzenie na szczeblu lokalnym i regionalnym- dialog obywatelski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Wojewódzkie Komisje Dialogu Społecznego – (przetarg interesów a nie dialog obywatelski</a:t>
            </a:r>
          </a:p>
          <a:p>
            <a:r>
              <a:rPr lang="pl-PL" sz="2000" dirty="0" smtClean="0"/>
              <a:t>Ustawa o działalności pożytku publicznego i wolontariacie</a:t>
            </a:r>
          </a:p>
          <a:p>
            <a:r>
              <a:rPr lang="pl-PL" sz="2000" dirty="0" smtClean="0"/>
              <a:t>Możliwość zlecania organizacjom pozarządowym wykonywania zadań publicznym(brak preferencji dla organizacji pożytku publicznego, możliwość arbitralności i </a:t>
            </a:r>
            <a:r>
              <a:rPr lang="pl-PL" sz="2000" dirty="0" err="1" smtClean="0"/>
              <a:t>nietransparentność</a:t>
            </a:r>
            <a:r>
              <a:rPr lang="pl-PL" sz="2000" dirty="0" smtClean="0"/>
              <a:t> w zakresie przydzielania zadań i środków finansowych na ich realizację</a:t>
            </a:r>
          </a:p>
          <a:p>
            <a:r>
              <a:rPr lang="pl-PL" sz="2000" dirty="0" smtClean="0"/>
              <a:t>W praktyce fasadowość konkursów i biurokratyzacja dialogu obywatelskiego oraz traktowanie NGO jako konkurenta, a nie partnera</a:t>
            </a:r>
          </a:p>
          <a:p>
            <a:r>
              <a:rPr lang="pl-PL" sz="2000" dirty="0" smtClean="0"/>
              <a:t>Pozytywy, to urealnienie programów współpracy i powiązanie ich z budżetami samorządów i rozwijanie pozafinansowych form współpracy</a:t>
            </a:r>
          </a:p>
          <a:p>
            <a:r>
              <a:rPr lang="pl-PL" sz="2000" dirty="0" smtClean="0"/>
              <a:t>Jedynie „miękkie” współrządzenie</a:t>
            </a:r>
          </a:p>
          <a:p>
            <a:r>
              <a:rPr lang="pl-PL" sz="2000" dirty="0" smtClean="0"/>
              <a:t>Konsultowanie z organizacjami lub  w ramach rad pożytku publicznego(instytucje fakultatywne), kompetencje opiniodawcze i w sprawach ogólnych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 </a:t>
            </a: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Lobbing jako forma udziału w procesie decyzyjnym w administracji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 o działalności lobbingowej w procesie tworzenia prawa(fasadowa, niepełna, </a:t>
            </a:r>
            <a:r>
              <a:rPr lang="pl-PL" dirty="0" err="1" smtClean="0"/>
              <a:t>przeciwskuteczna</a:t>
            </a:r>
            <a:endParaRPr lang="pl-PL" dirty="0" smtClean="0"/>
          </a:p>
          <a:p>
            <a:r>
              <a:rPr lang="pl-PL" dirty="0" smtClean="0"/>
              <a:t>Uznaniowość i instrumentalizacja polityczna wysłuchania publicznego </a:t>
            </a:r>
          </a:p>
          <a:p>
            <a:r>
              <a:rPr lang="pl-PL" dirty="0" smtClean="0"/>
              <a:t>Fasada sprawozdań z prowadzonej wobec organów administracji publicznej działalności lobbingowej 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Etatystyczno-paternalistyczne podejście do roli organizacji pozarządowych</a:t>
            </a:r>
          </a:p>
          <a:p>
            <a:r>
              <a:rPr lang="pl-PL" dirty="0" smtClean="0"/>
              <a:t>Politycy i zależna od nich administracja rządowa z dystansem podchodzą do udziału w podejmowaniu decyzji podmiotów społecznych i obawiają się niezależnych ocen s</a:t>
            </a:r>
          </a:p>
          <a:p>
            <a:r>
              <a:rPr lang="pl-PL" dirty="0" smtClean="0"/>
              <a:t>Konsultacje z podmiotami społecznymi(NGO, środowiska akademickie) są blokowane lub mają charakter fasadowy(brak sprawczości, krótkie terminy)</a:t>
            </a:r>
          </a:p>
          <a:p>
            <a:r>
              <a:rPr lang="pl-PL" dirty="0" smtClean="0"/>
              <a:t>  Nadal jak wskazywał to już </a:t>
            </a:r>
            <a:r>
              <a:rPr lang="pl-PL" dirty="0" err="1" smtClean="0"/>
              <a:t>Podgórecki</a:t>
            </a:r>
            <a:r>
              <a:rPr lang="pl-PL" dirty="0" smtClean="0"/>
              <a:t> „dominuje skłonność do tworzenia instytucji fasadowych, gdyż pozór jest ważniejszy od istoty sprawy i dotarcia do sedna zagadnienia”(A. Zybała, „Polski umysł zamknięty” „Rzeczpospolita 2016, nr 223)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współzarządzania (</a:t>
            </a:r>
            <a:r>
              <a:rPr lang="pl-PL" dirty="0" err="1" smtClean="0"/>
              <a:t>governance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i="1" dirty="0" err="1" smtClean="0"/>
              <a:t>Governance</a:t>
            </a:r>
            <a:r>
              <a:rPr lang="pl-PL" sz="2000" dirty="0" smtClean="0"/>
              <a:t> to wzajemne </a:t>
            </a:r>
            <a:r>
              <a:rPr lang="pl-PL" sz="2000" dirty="0"/>
              <a:t>relacje administracji i organizacji </a:t>
            </a:r>
            <a:r>
              <a:rPr lang="pl-PL" sz="2000" dirty="0" smtClean="0"/>
              <a:t>społeczeństwa obywatelskiego wynikające z </a:t>
            </a:r>
            <a:r>
              <a:rPr lang="pl-PL" sz="2000" b="1" dirty="0" smtClean="0"/>
              <a:t>integracyjnej strategii </a:t>
            </a:r>
            <a:r>
              <a:rPr lang="pl-PL" sz="2000" dirty="0" smtClean="0"/>
              <a:t>państwa zakładającej współdziałanie i wymianę zasobów </a:t>
            </a:r>
          </a:p>
          <a:p>
            <a:r>
              <a:rPr lang="pl-PL" sz="2000" dirty="0" err="1" smtClean="0"/>
              <a:t>Governance</a:t>
            </a:r>
            <a:r>
              <a:rPr lang="pl-PL" sz="2000" dirty="0" smtClean="0"/>
              <a:t> jest możliwe w systemie demokracji partycypacyjnej zakładającej </a:t>
            </a:r>
            <a:r>
              <a:rPr lang="pl-PL" sz="2000" dirty="0"/>
              <a:t>szerszy udział obywateli w publicznym procesie decyzyjnym w</a:t>
            </a:r>
            <a:r>
              <a:rPr lang="pl-PL" sz="2000" dirty="0" smtClean="0"/>
              <a:t> </a:t>
            </a:r>
            <a:r>
              <a:rPr lang="pl-PL" sz="2000" dirty="0"/>
              <a:t>powiązaniu z zasadą </a:t>
            </a:r>
            <a:r>
              <a:rPr lang="pl-PL" sz="2000" dirty="0" smtClean="0"/>
              <a:t>pomocniczości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Przyjęcie koncepcji współrządzenia jako efekt decyzji politycznej wynegocjowanej z partnerami społecznymi(przypadek Irlandii na początku lat 90-tych XX w.</a:t>
            </a:r>
          </a:p>
          <a:p>
            <a:r>
              <a:rPr lang="pl-PL" sz="2000" dirty="0" err="1" smtClean="0"/>
              <a:t>Governance</a:t>
            </a:r>
            <a:r>
              <a:rPr lang="pl-PL" sz="2000" dirty="0" smtClean="0"/>
              <a:t> polega  </a:t>
            </a:r>
            <a:r>
              <a:rPr lang="pl-PL" sz="2000" dirty="0"/>
              <a:t>na powierzaniu zadań organizacjom społeczeństwa obywatelskiego z zachowaniem władczych uprawnień sektora publicznego w celu zagwarantowania dobra publicznego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Alternatywne koncepcje udziału obywateli w prawach publicznych(</a:t>
            </a:r>
            <a:r>
              <a:rPr lang="pl-PL" dirty="0" err="1" smtClean="0"/>
              <a:t>S.Mazur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Strategia </a:t>
            </a:r>
            <a:r>
              <a:rPr lang="pl-PL" b="1" dirty="0" err="1" smtClean="0"/>
              <a:t>proceduralizacji</a:t>
            </a:r>
            <a:endParaRPr lang="pl-PL" b="1" dirty="0" smtClean="0"/>
          </a:p>
          <a:p>
            <a:r>
              <a:rPr lang="pl-PL" dirty="0" smtClean="0"/>
              <a:t>Proces polityczny polega na identyfikacji potrzeb obywateli przez partie i ruchy polityczne w procesie wyborczym i agregacji, czyli formalnym i zinstytucjonalizowanym sposobie przekładania preferencji obywateli na działania podejmowane przez władzę publiczną</a:t>
            </a:r>
          </a:p>
          <a:p>
            <a:r>
              <a:rPr lang="pl-PL" dirty="0" smtClean="0"/>
              <a:t>Zatem rola obywateli ogranicza się udziału w wyborach, gdyż zakłada się, że ich ograniczoną zdolność i gotowość do aktywnej troski o dobro wspólne</a:t>
            </a:r>
          </a:p>
          <a:p>
            <a:r>
              <a:rPr lang="pl-PL" b="1" dirty="0" smtClean="0"/>
              <a:t>Strategia </a:t>
            </a:r>
            <a:r>
              <a:rPr lang="pl-PL" b="1" dirty="0" err="1" smtClean="0"/>
              <a:t>komodyfikacji</a:t>
            </a:r>
            <a:endParaRPr lang="pl-PL" b="1" dirty="0" smtClean="0"/>
          </a:p>
          <a:p>
            <a:r>
              <a:rPr lang="pl-PL" dirty="0" smtClean="0"/>
              <a:t> Zakłada ona skupienie się na efektywności  skuteczności państwa w wykonywaniu zadań publicznych</a:t>
            </a:r>
          </a:p>
          <a:p>
            <a:r>
              <a:rPr lang="pl-PL" dirty="0" smtClean="0"/>
              <a:t>Włączanie obywateli w sprawy publiczne polega na transakcji, czyli wymianie określonych dóbr miedzy obywatelem a państwem(logika kontraktu – podatki w zamian za usługi publiczne – NPM)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Jakie czynniki skłaniają do współrządzenia?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Zwiększająca się złożoność zadań publicznych </a:t>
            </a:r>
          </a:p>
          <a:p>
            <a:r>
              <a:rPr lang="pl-PL" dirty="0" smtClean="0"/>
              <a:t>Obniżenie się poziomu legitymizacji władzy publicznej</a:t>
            </a:r>
          </a:p>
          <a:p>
            <a:r>
              <a:rPr lang="pl-PL" dirty="0" smtClean="0"/>
              <a:t>Deficyt zaufania wobec władzy publicznej</a:t>
            </a:r>
          </a:p>
          <a:p>
            <a:r>
              <a:rPr lang="pl-PL" dirty="0" smtClean="0"/>
              <a:t>Niesprawność państwa i ograniczone możliwości dyskrecjonalnego i hierarchicznego podejmowania decyzji w sferze publicznej</a:t>
            </a:r>
          </a:p>
          <a:p>
            <a:r>
              <a:rPr lang="pl-PL" dirty="0" smtClean="0"/>
              <a:t>Zwiększająca się różnorodność wartości, celów i interesów podmiotów społecznych(S. Mazur 2012) </a:t>
            </a:r>
          </a:p>
          <a:p>
            <a:r>
              <a:rPr lang="pl-PL" dirty="0" smtClean="0"/>
              <a:t>Administracja zaczyna postrzegać obywateli i ich organizacje jako partnerów, a nie petentów i poddanych</a:t>
            </a:r>
          </a:p>
        </p:txBody>
      </p:sp>
    </p:spTree>
    <p:extLst>
      <p:ext uri="{BB962C8B-B14F-4D97-AF65-F5344CB8AC3E}">
        <p14:creationId xmlns:p14="http://schemas.microsoft.com/office/powerpoint/2010/main" val="82232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Czemu służy współrządzenie?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dirty="0" smtClean="0"/>
              <a:t>Współrządzenie to skuteczniejsze </a:t>
            </a:r>
            <a:r>
              <a:rPr lang="pl-PL" sz="2400" dirty="0"/>
              <a:t>działanie administracji </a:t>
            </a:r>
            <a:r>
              <a:rPr lang="pl-PL" sz="2400" dirty="0" smtClean="0"/>
              <a:t>publicznej poprzez umożliwienie </a:t>
            </a:r>
            <a:r>
              <a:rPr lang="pl-PL" sz="2400" dirty="0"/>
              <a:t>partnerom społecznym udziału w formułowaniu i implementacji </a:t>
            </a:r>
            <a:r>
              <a:rPr lang="pl-PL" sz="2400" dirty="0" smtClean="0"/>
              <a:t>polityk publicznych</a:t>
            </a:r>
          </a:p>
          <a:p>
            <a:r>
              <a:rPr lang="pl-PL" sz="2400" dirty="0" smtClean="0"/>
              <a:t>Współrządzenie </a:t>
            </a:r>
            <a:r>
              <a:rPr lang="pl-PL" sz="2400" dirty="0"/>
              <a:t>polega przede wszystkim na negocjacjach, wzajemnej komunikacji i sugerowaniu w celu osiągnięcia konsensusu i wzajemnego zrozumienia niż poprzez bezpośredni nadzór i </a:t>
            </a:r>
            <a:r>
              <a:rPr lang="pl-PL" sz="2400" dirty="0" smtClean="0"/>
              <a:t>zarządzanie czy realizację interesów partykularnych  </a:t>
            </a:r>
          </a:p>
          <a:p>
            <a:r>
              <a:rPr lang="pl-PL" sz="2400" dirty="0" smtClean="0"/>
              <a:t>Upodmiotowienie  zorganizowanego </a:t>
            </a:r>
            <a:r>
              <a:rPr lang="pl-PL" sz="2400" dirty="0"/>
              <a:t>społeczeństwa obywatelskiego w realizacji </a:t>
            </a:r>
            <a:r>
              <a:rPr lang="pl-PL" sz="2400" dirty="0" smtClean="0"/>
              <a:t>zadań publicznych, przejście od konfrontacji do dialogu i koncyliacji, wzmocnienie kapitału społecznego</a:t>
            </a:r>
          </a:p>
          <a:p>
            <a:r>
              <a:rPr lang="pl-PL" sz="2400" dirty="0" smtClean="0"/>
              <a:t>W efekcie skuteczniejsza polityka publiczna i klucz dla doskonalszego rozwoju społeczno-gospodarczego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ustrojowe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Zasada pomocniczości jako normatywne uzasadnienie dla upodmiotowienia organizacji społecznych i współpracy międzysektorowej(art. 20 Konstytucji RP)</a:t>
            </a:r>
          </a:p>
          <a:p>
            <a:r>
              <a:rPr lang="pl-PL" dirty="0"/>
              <a:t>Uprawniająco-zobowiązujący charakter zasady </a:t>
            </a:r>
            <a:r>
              <a:rPr lang="pl-PL" dirty="0" smtClean="0"/>
              <a:t>pomocniczości: </a:t>
            </a:r>
          </a:p>
          <a:p>
            <a:r>
              <a:rPr lang="pl-PL" dirty="0" smtClean="0"/>
              <a:t>Zasada pomocniczości </a:t>
            </a:r>
            <a:r>
              <a:rPr lang="pl-PL" dirty="0"/>
              <a:t>stanowi podstawę ustrojową i moralną do samodzielnego działania,  i </a:t>
            </a:r>
            <a:r>
              <a:rPr lang="pl-PL" dirty="0" smtClean="0"/>
              <a:t>niezależnej </a:t>
            </a:r>
            <a:r>
              <a:rPr lang="pl-PL" dirty="0"/>
              <a:t>aktywności społecznej, a </a:t>
            </a:r>
            <a:r>
              <a:rPr lang="pl-PL" dirty="0" smtClean="0"/>
              <a:t>jednocześnie </a:t>
            </a:r>
            <a:r>
              <a:rPr lang="pl-PL" dirty="0"/>
              <a:t>stanowi zobowiązanie do aktywności dla państwa. </a:t>
            </a:r>
            <a:endParaRPr lang="pl-PL" dirty="0" smtClean="0"/>
          </a:p>
          <a:p>
            <a:r>
              <a:rPr lang="pl-PL" dirty="0" smtClean="0"/>
              <a:t>Wymaga ona </a:t>
            </a:r>
            <a:r>
              <a:rPr lang="pl-PL" dirty="0" err="1" smtClean="0"/>
              <a:t>operacjonalalizacji</a:t>
            </a:r>
            <a:r>
              <a:rPr lang="pl-PL" dirty="0" smtClean="0"/>
              <a:t> poprzez zinternalizowany zwyczaj polityczny i szczegółowe regulacje prawne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Uwarunkowania społeczno-polityczne i kulturowe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Etatystyczne podejście klasy politycznej i administracji</a:t>
            </a:r>
          </a:p>
          <a:p>
            <a:r>
              <a:rPr lang="pl-PL" dirty="0" smtClean="0"/>
              <a:t>Zjawisko </a:t>
            </a:r>
            <a:r>
              <a:rPr lang="pl-PL" dirty="0" err="1" smtClean="0"/>
              <a:t>klientelizmu</a:t>
            </a:r>
            <a:r>
              <a:rPr lang="pl-PL" dirty="0" smtClean="0"/>
              <a:t> politycznego i społeczno-ekonomicznego</a:t>
            </a:r>
          </a:p>
          <a:p>
            <a:r>
              <a:rPr lang="pl-PL" dirty="0" smtClean="0"/>
              <a:t>Słabość organizacji sektora obywatelskiego  </a:t>
            </a:r>
          </a:p>
          <a:p>
            <a:r>
              <a:rPr lang="pl-PL" dirty="0" smtClean="0"/>
              <a:t>Niski poziom kapitału społecznego w Polsce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Uwarunkowania prawne i realia dialogu społecznego i obywatelskiego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2 ustawy dotyczące dialogu społecznego na poziomie centralnym i wojewódzkim</a:t>
            </a:r>
          </a:p>
          <a:p>
            <a:r>
              <a:rPr lang="pl-PL" dirty="0" smtClean="0"/>
              <a:t>Rządowy program „Zasady dialogu społecznego”(brak realnego wdrożenia w praktyce)</a:t>
            </a:r>
          </a:p>
          <a:p>
            <a:r>
              <a:rPr lang="pl-PL" dirty="0" smtClean="0"/>
              <a:t>Komisja Trójstronna – dialog korporacyjny</a:t>
            </a:r>
          </a:p>
          <a:p>
            <a:r>
              <a:rPr lang="pl-PL" dirty="0" smtClean="0"/>
              <a:t>Branżowy dialog społeczny – dialog korporacyjny</a:t>
            </a:r>
          </a:p>
          <a:p>
            <a:r>
              <a:rPr lang="pl-PL" dirty="0" smtClean="0"/>
              <a:t>Upolitycznienie, </a:t>
            </a:r>
            <a:r>
              <a:rPr lang="pl-PL" dirty="0" err="1" smtClean="0"/>
              <a:t>instumentalizacja</a:t>
            </a:r>
            <a:r>
              <a:rPr lang="pl-PL" dirty="0" smtClean="0"/>
              <a:t> i fasadowość dialogu społecznego i obywatelskiego</a:t>
            </a:r>
          </a:p>
          <a:p>
            <a:r>
              <a:rPr lang="pl-PL" dirty="0" smtClean="0"/>
              <a:t>W praktyce -brak dialogu lub ekskluzywizm dialogu społecznego w Komisji Trójstronnej </a:t>
            </a:r>
          </a:p>
          <a:p>
            <a:r>
              <a:rPr lang="pl-PL" dirty="0" smtClean="0"/>
              <a:t>Rada Pożytku publicznego-przetarg interesów NGO wobec administracji, a nie partner administracji w tworzeniu prawa(jedynie funkcja opiniodawcza)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762</Words>
  <Application>Microsoft Office PowerPoint</Application>
  <PresentationFormat>Pokaz na ekranie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Polskie governance </vt:lpstr>
      <vt:lpstr>Hipotezy</vt:lpstr>
      <vt:lpstr>Koncepcja współzarządzania (governance)</vt:lpstr>
      <vt:lpstr>Alternatywne koncepcje udziału obywateli w prawach publicznych(S.Mazur)</vt:lpstr>
      <vt:lpstr>Jakie czynniki skłaniają do współrządzenia?</vt:lpstr>
      <vt:lpstr>Czemu służy współrządzenie?</vt:lpstr>
      <vt:lpstr>Uwarunkowania ustrojowe</vt:lpstr>
      <vt:lpstr>Uwarunkowania społeczno-polityczne i kulturowe</vt:lpstr>
      <vt:lpstr>Uwarunkowania prawne i realia dialogu społecznego i obywatelskiego</vt:lpstr>
      <vt:lpstr>Współrządzenie na szczeblu lokalnym i regionalnym- dialog obywatelski </vt:lpstr>
      <vt:lpstr>Lobbing jako forma udziału w procesie decyzyjnym w administracji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po polsku</dc:title>
  <dc:creator>Administrator</dc:creator>
  <cp:lastModifiedBy>Dell</cp:lastModifiedBy>
  <cp:revision>49</cp:revision>
  <dcterms:created xsi:type="dcterms:W3CDTF">2016-09-30T09:34:15Z</dcterms:created>
  <dcterms:modified xsi:type="dcterms:W3CDTF">2016-10-04T16:22:10Z</dcterms:modified>
</cp:coreProperties>
</file>